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itter" panose="020B0604020202020204" charset="-52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sil Fanta" userId="d9b1dc3c54cad4e9" providerId="LiveId" clId="{C119ADEE-3E58-4F2F-8877-9C8D9A3F1745}"/>
    <pc:docChg chg="undo custSel modSld">
      <pc:chgData name="Vasil Fanta" userId="d9b1dc3c54cad4e9" providerId="LiveId" clId="{C119ADEE-3E58-4F2F-8877-9C8D9A3F1745}" dt="2025-12-16T20:55:50.733" v="49" actId="1076"/>
      <pc:docMkLst>
        <pc:docMk/>
      </pc:docMkLst>
      <pc:sldChg chg="modSp mod">
        <pc:chgData name="Vasil Fanta" userId="d9b1dc3c54cad4e9" providerId="LiveId" clId="{C119ADEE-3E58-4F2F-8877-9C8D9A3F1745}" dt="2025-12-16T20:51:49.451" v="23" actId="2711"/>
        <pc:sldMkLst>
          <pc:docMk/>
          <pc:sldMk cId="0" sldId="256"/>
        </pc:sldMkLst>
        <pc:spChg chg="mod">
          <ac:chgData name="Vasil Fanta" userId="d9b1dc3c54cad4e9" providerId="LiveId" clId="{C119ADEE-3E58-4F2F-8877-9C8D9A3F1745}" dt="2025-12-16T20:51:49.451" v="23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49.451" v="23" actId="2711"/>
          <ac:spMkLst>
            <pc:docMk/>
            <pc:sldMk cId="0" sldId="256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49.451" v="23" actId="2711"/>
          <ac:spMkLst>
            <pc:docMk/>
            <pc:sldMk cId="0" sldId="256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49.451" v="23" actId="2711"/>
          <ac:spMkLst>
            <pc:docMk/>
            <pc:sldMk cId="0" sldId="256"/>
            <ac:spMk id="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49.451" v="23" actId="2711"/>
          <ac:spMkLst>
            <pc:docMk/>
            <pc:sldMk cId="0" sldId="256"/>
            <ac:spMk id="7" creationId="{00000000-0000-0000-0000-000000000000}"/>
          </ac:spMkLst>
        </pc:spChg>
      </pc:sldChg>
      <pc:sldChg chg="delSp modSp mod">
        <pc:chgData name="Vasil Fanta" userId="d9b1dc3c54cad4e9" providerId="LiveId" clId="{C119ADEE-3E58-4F2F-8877-9C8D9A3F1745}" dt="2025-12-16T20:54:12.173" v="36" actId="1076"/>
        <pc:sldMkLst>
          <pc:docMk/>
          <pc:sldMk cId="0" sldId="257"/>
        </pc:sldMkLst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1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20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2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2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3:58.038" v="32" actId="1076"/>
          <ac:spMkLst>
            <pc:docMk/>
            <pc:sldMk cId="0" sldId="257"/>
            <ac:spMk id="24" creationId="{00000000-0000-0000-0000-000000000000}"/>
          </ac:spMkLst>
        </pc:spChg>
        <pc:picChg chg="del mod">
          <ac:chgData name="Vasil Fanta" userId="d9b1dc3c54cad4e9" providerId="LiveId" clId="{C119ADEE-3E58-4F2F-8877-9C8D9A3F1745}" dt="2025-12-16T20:53:54.209" v="31" actId="478"/>
          <ac:picMkLst>
            <pc:docMk/>
            <pc:sldMk cId="0" sldId="257"/>
            <ac:picMk id="2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3:58.038" v="32" actId="1076"/>
          <ac:picMkLst>
            <pc:docMk/>
            <pc:sldMk cId="0" sldId="257"/>
            <ac:picMk id="7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3:58.038" v="32" actId="1076"/>
          <ac:picMkLst>
            <pc:docMk/>
            <pc:sldMk cId="0" sldId="257"/>
            <ac:picMk id="12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3:58.038" v="32" actId="1076"/>
          <ac:picMkLst>
            <pc:docMk/>
            <pc:sldMk cId="0" sldId="257"/>
            <ac:picMk id="17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3:58.038" v="32" actId="1076"/>
          <ac:picMkLst>
            <pc:docMk/>
            <pc:sldMk cId="0" sldId="257"/>
            <ac:picMk id="22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4:12.173" v="36" actId="1076"/>
          <ac:picMkLst>
            <pc:docMk/>
            <pc:sldMk cId="0" sldId="257"/>
            <ac:picMk id="25" creationId="{78D98A30-B9E4-4036-A352-4ACD89832CF8}"/>
          </ac:picMkLst>
        </pc:picChg>
      </pc:sldChg>
      <pc:sldChg chg="delSp modSp mod">
        <pc:chgData name="Vasil Fanta" userId="d9b1dc3c54cad4e9" providerId="LiveId" clId="{C119ADEE-3E58-4F2F-8877-9C8D9A3F1745}" dt="2025-12-16T20:54:08.318" v="35" actId="1076"/>
        <pc:sldMkLst>
          <pc:docMk/>
          <pc:sldMk cId="0" sldId="258"/>
        </pc:sldMkLst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0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05.833" v="34" actId="1076"/>
          <ac:spMkLst>
            <pc:docMk/>
            <pc:sldMk cId="0" sldId="258"/>
            <ac:spMk id="16" creationId="{00000000-0000-0000-0000-000000000000}"/>
          </ac:spMkLst>
        </pc:spChg>
        <pc:picChg chg="del">
          <ac:chgData name="Vasil Fanta" userId="d9b1dc3c54cad4e9" providerId="LiveId" clId="{C119ADEE-3E58-4F2F-8877-9C8D9A3F1745}" dt="2025-12-16T20:53:59.996" v="33" actId="478"/>
          <ac:picMkLst>
            <pc:docMk/>
            <pc:sldMk cId="0" sldId="258"/>
            <ac:picMk id="2" creationId="{00000000-0000-0000-0000-000000000000}"/>
          </ac:picMkLst>
        </pc:picChg>
        <pc:picChg chg="mod">
          <ac:chgData name="Vasil Fanta" userId="d9b1dc3c54cad4e9" providerId="LiveId" clId="{C119ADEE-3E58-4F2F-8877-9C8D9A3F1745}" dt="2025-12-16T20:54:08.318" v="35" actId="1076"/>
          <ac:picMkLst>
            <pc:docMk/>
            <pc:sldMk cId="0" sldId="258"/>
            <ac:picMk id="18" creationId="{F32AE5BC-6F4F-426A-8944-AC248EFB3753}"/>
          </ac:picMkLst>
        </pc:picChg>
      </pc:sldChg>
      <pc:sldChg chg="modSp mod">
        <pc:chgData name="Vasil Fanta" userId="d9b1dc3c54cad4e9" providerId="LiveId" clId="{C119ADEE-3E58-4F2F-8877-9C8D9A3F1745}" dt="2025-12-16T20:52:04.136" v="26" actId="2711"/>
        <pc:sldMkLst>
          <pc:docMk/>
          <pc:sldMk cId="0" sldId="259"/>
        </pc:sldMkLst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0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1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2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2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04.136" v="26" actId="2711"/>
          <ac:spMkLst>
            <pc:docMk/>
            <pc:sldMk cId="0" sldId="259"/>
            <ac:spMk id="23" creationId="{00000000-0000-0000-0000-000000000000}"/>
          </ac:spMkLst>
        </pc:spChg>
      </pc:sldChg>
      <pc:sldChg chg="modSp mod">
        <pc:chgData name="Vasil Fanta" userId="d9b1dc3c54cad4e9" providerId="LiveId" clId="{C119ADEE-3E58-4F2F-8877-9C8D9A3F1745}" dt="2025-12-16T20:51:39.958" v="22" actId="2711"/>
        <pc:sldMkLst>
          <pc:docMk/>
          <pc:sldMk cId="0" sldId="260"/>
        </pc:sldMkLst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1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1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1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9.958" v="22" actId="2711"/>
          <ac:spMkLst>
            <pc:docMk/>
            <pc:sldMk cId="0" sldId="260"/>
            <ac:spMk id="20" creationId="{00000000-0000-0000-0000-000000000000}"/>
          </ac:spMkLst>
        </pc:spChg>
      </pc:sldChg>
      <pc:sldChg chg="modSp mod">
        <pc:chgData name="Vasil Fanta" userId="d9b1dc3c54cad4e9" providerId="LiveId" clId="{C119ADEE-3E58-4F2F-8877-9C8D9A3F1745}" dt="2025-12-16T20:51:34.977" v="21" actId="2711"/>
        <pc:sldMkLst>
          <pc:docMk/>
          <pc:sldMk cId="0" sldId="261"/>
        </pc:sldMkLst>
        <pc:spChg chg="mod">
          <ac:chgData name="Vasil Fanta" userId="d9b1dc3c54cad4e9" providerId="LiveId" clId="{C119ADEE-3E58-4F2F-8877-9C8D9A3F1745}" dt="2025-12-16T20:51:27.942" v="17" actId="2711"/>
          <ac:spMkLst>
            <pc:docMk/>
            <pc:sldMk cId="0" sldId="261"/>
            <ac:spMk id="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0.646" v="18" actId="2711"/>
          <ac:spMkLst>
            <pc:docMk/>
            <pc:sldMk cId="0" sldId="261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34.977" v="21" actId="2711"/>
          <ac:spMkLst>
            <pc:docMk/>
            <pc:sldMk cId="0" sldId="261"/>
            <ac:spMk id="6" creationId="{00000000-0000-0000-0000-000000000000}"/>
          </ac:spMkLst>
        </pc:spChg>
      </pc:sldChg>
      <pc:sldChg chg="modSp mod">
        <pc:chgData name="Vasil Fanta" userId="d9b1dc3c54cad4e9" providerId="LiveId" clId="{C119ADEE-3E58-4F2F-8877-9C8D9A3F1745}" dt="2025-12-16T20:51:22.677" v="16" actId="2711"/>
        <pc:sldMkLst>
          <pc:docMk/>
          <pc:sldMk cId="0" sldId="262"/>
        </pc:sldMkLst>
        <pc:spChg chg="mod">
          <ac:chgData name="Vasil Fanta" userId="d9b1dc3c54cad4e9" providerId="LiveId" clId="{C119ADEE-3E58-4F2F-8877-9C8D9A3F1745}" dt="2025-12-16T20:51:22.677" v="16" actId="2711"/>
          <ac:spMkLst>
            <pc:docMk/>
            <pc:sldMk cId="0" sldId="262"/>
            <ac:spMk id="2" creationId="{00000000-0000-0000-0000-000000000000}"/>
          </ac:spMkLst>
        </pc:spChg>
      </pc:sldChg>
      <pc:sldChg chg="modSp mod">
        <pc:chgData name="Vasil Fanta" userId="d9b1dc3c54cad4e9" providerId="LiveId" clId="{C119ADEE-3E58-4F2F-8877-9C8D9A3F1745}" dt="2025-12-16T20:51:19.497" v="15" actId="2711"/>
        <pc:sldMkLst>
          <pc:docMk/>
          <pc:sldMk cId="0" sldId="263"/>
        </pc:sldMkLst>
        <pc:spChg chg="mod">
          <ac:chgData name="Vasil Fanta" userId="d9b1dc3c54cad4e9" providerId="LiveId" clId="{C119ADEE-3E58-4F2F-8877-9C8D9A3F1745}" dt="2025-12-16T20:51:10.616" v="10" actId="2711"/>
          <ac:spMkLst>
            <pc:docMk/>
            <pc:sldMk cId="0" sldId="263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12.207" v="11" actId="2711"/>
          <ac:spMkLst>
            <pc:docMk/>
            <pc:sldMk cId="0" sldId="263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14.234" v="12" actId="2711"/>
          <ac:spMkLst>
            <pc:docMk/>
            <pc:sldMk cId="0" sldId="263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1:19.497" v="15" actId="2711"/>
          <ac:spMkLst>
            <pc:docMk/>
            <pc:sldMk cId="0" sldId="263"/>
            <ac:spMk id="21" creationId="{00000000-0000-0000-0000-000000000000}"/>
          </ac:spMkLst>
        </pc:spChg>
      </pc:sldChg>
      <pc:sldChg chg="delSp modSp mod">
        <pc:chgData name="Vasil Fanta" userId="d9b1dc3c54cad4e9" providerId="LiveId" clId="{C119ADEE-3E58-4F2F-8877-9C8D9A3F1745}" dt="2025-12-16T20:54:42.533" v="38" actId="1076"/>
        <pc:sldMkLst>
          <pc:docMk/>
          <pc:sldMk cId="0" sldId="264"/>
        </pc:sldMkLst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10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1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4:42.533" v="38" actId="1076"/>
          <ac:spMkLst>
            <pc:docMk/>
            <pc:sldMk cId="0" sldId="264"/>
            <ac:spMk id="13" creationId="{00000000-0000-0000-0000-000000000000}"/>
          </ac:spMkLst>
        </pc:spChg>
        <pc:picChg chg="del">
          <ac:chgData name="Vasil Fanta" userId="d9b1dc3c54cad4e9" providerId="LiveId" clId="{C119ADEE-3E58-4F2F-8877-9C8D9A3F1745}" dt="2025-12-16T20:54:37.961" v="37" actId="478"/>
          <ac:picMkLst>
            <pc:docMk/>
            <pc:sldMk cId="0" sldId="264"/>
            <ac:picMk id="2" creationId="{00000000-0000-0000-0000-000000000000}"/>
          </ac:picMkLst>
        </pc:picChg>
      </pc:sldChg>
      <pc:sldChg chg="addSp delSp modSp mod">
        <pc:chgData name="Vasil Fanta" userId="d9b1dc3c54cad4e9" providerId="LiveId" clId="{C119ADEE-3E58-4F2F-8877-9C8D9A3F1745}" dt="2025-12-16T20:55:50.733" v="49" actId="1076"/>
        <pc:sldMkLst>
          <pc:docMk/>
          <pc:sldMk cId="0" sldId="265"/>
        </pc:sldMkLst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4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8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1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2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3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5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6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7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19" creationId="{00000000-0000-0000-0000-000000000000}"/>
          </ac:spMkLst>
        </pc:spChg>
        <pc:spChg chg="mod">
          <ac:chgData name="Vasil Fanta" userId="d9b1dc3c54cad4e9" providerId="LiveId" clId="{C119ADEE-3E58-4F2F-8877-9C8D9A3F1745}" dt="2025-12-16T20:52:27.711" v="27" actId="2711"/>
          <ac:spMkLst>
            <pc:docMk/>
            <pc:sldMk cId="0" sldId="265"/>
            <ac:spMk id="20" creationId="{00000000-0000-0000-0000-000000000000}"/>
          </ac:spMkLst>
        </pc:spChg>
        <pc:spChg chg="add del mod">
          <ac:chgData name="Vasil Fanta" userId="d9b1dc3c54cad4e9" providerId="LiveId" clId="{C119ADEE-3E58-4F2F-8877-9C8D9A3F1745}" dt="2025-12-16T20:55:27.460" v="43"/>
          <ac:spMkLst>
            <pc:docMk/>
            <pc:sldMk cId="0" sldId="265"/>
            <ac:spMk id="22" creationId="{688294A2-B74E-474F-BECF-0CF1C407C4DF}"/>
          </ac:spMkLst>
        </pc:spChg>
        <pc:spChg chg="add del mod">
          <ac:chgData name="Vasil Fanta" userId="d9b1dc3c54cad4e9" providerId="LiveId" clId="{C119ADEE-3E58-4F2F-8877-9C8D9A3F1745}" dt="2025-12-16T20:55:34.982" v="47"/>
          <ac:spMkLst>
            <pc:docMk/>
            <pc:sldMk cId="0" sldId="265"/>
            <ac:spMk id="23" creationId="{D979EF01-ED3D-42A6-97AF-7A0B17769720}"/>
          </ac:spMkLst>
        </pc:spChg>
        <pc:picChg chg="del">
          <ac:chgData name="Vasil Fanta" userId="d9b1dc3c54cad4e9" providerId="LiveId" clId="{C119ADEE-3E58-4F2F-8877-9C8D9A3F1745}" dt="2025-12-16T20:55:22.874" v="39" actId="478"/>
          <ac:picMkLst>
            <pc:docMk/>
            <pc:sldMk cId="0" sldId="265"/>
            <ac:picMk id="2" creationId="{00000000-0000-0000-0000-000000000000}"/>
          </ac:picMkLst>
        </pc:picChg>
        <pc:picChg chg="add mod">
          <ac:chgData name="Vasil Fanta" userId="d9b1dc3c54cad4e9" providerId="LiveId" clId="{C119ADEE-3E58-4F2F-8877-9C8D9A3F1745}" dt="2025-12-16T20:55:50.733" v="49" actId="1076"/>
          <ac:picMkLst>
            <pc:docMk/>
            <pc:sldMk cId="0" sldId="265"/>
            <ac:picMk id="25" creationId="{92077D5C-8C3A-4C70-B0DD-BB26234B92CF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uk-U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Аркуш1!$B$1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Аркуш1!$A$2:$A$5</c:f>
              <c:strCache>
                <c:ptCount val="4"/>
                <c:pt idx="0">
                  <c:v>Cyclomatic Complexity</c:v>
                </c:pt>
                <c:pt idx="1">
                  <c:v>Maintainability Index</c:v>
                </c:pt>
                <c:pt idx="2">
                  <c:v>Technical Debt</c:v>
                </c:pt>
                <c:pt idx="3">
                  <c:v>Test Coverage</c:v>
                </c:pt>
              </c:strCache>
            </c:strRef>
          </c:cat>
          <c:val>
            <c:numRef>
              <c:f>Аркуш1!$B$2:$B$5</c:f>
              <c:numCache>
                <c:formatCode>General</c:formatCode>
                <c:ptCount val="4"/>
                <c:pt idx="0">
                  <c:v>20</c:v>
                </c:pt>
                <c:pt idx="1">
                  <c:v>5</c:v>
                </c:pt>
                <c:pt idx="2">
                  <c:v>13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F3-49F4-AE7F-438298B3B2A2}"/>
            </c:ext>
          </c:extLst>
        </c:ser>
        <c:ser>
          <c:idx val="1"/>
          <c:order val="1"/>
          <c:tx>
            <c:strRef>
              <c:f>Аркуш1!$C$1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Аркуш1!$A$2:$A$5</c:f>
              <c:strCache>
                <c:ptCount val="4"/>
                <c:pt idx="0">
                  <c:v>Cyclomatic Complexity</c:v>
                </c:pt>
                <c:pt idx="1">
                  <c:v>Maintainability Index</c:v>
                </c:pt>
                <c:pt idx="2">
                  <c:v>Technical Debt</c:v>
                </c:pt>
                <c:pt idx="3">
                  <c:v>Test Coverage</c:v>
                </c:pt>
              </c:strCache>
            </c:strRef>
          </c:cat>
          <c:val>
            <c:numRef>
              <c:f>Аркуш1!$C$2:$C$5</c:f>
              <c:numCache>
                <c:formatCode>General</c:formatCode>
                <c:ptCount val="4"/>
                <c:pt idx="0">
                  <c:v>7</c:v>
                </c:pt>
                <c:pt idx="1">
                  <c:v>15</c:v>
                </c:pt>
                <c:pt idx="2">
                  <c:v>7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F3-49F4-AE7F-438298B3B2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71624192"/>
        <c:axId val="1771625024"/>
      </c:barChart>
      <c:catAx>
        <c:axId val="1771624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771625024"/>
        <c:crosses val="autoZero"/>
        <c:auto val="1"/>
        <c:lblAlgn val="ctr"/>
        <c:lblOffset val="100"/>
        <c:noMultiLvlLbl val="0"/>
      </c:catAx>
      <c:valAx>
        <c:axId val="1771625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77162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uk-U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svg>
</file>

<file path=ppt/media/image16.png>
</file>

<file path=ppt/media/image2.png>
</file>

<file path=ppt/media/image3.png>
</file>

<file path=ppt/media/image4.png>
</file>

<file path=ppt/media/image5.svg>
</file>

<file path=ppt/media/image6.svg>
</file>

<file path=ppt/media/image7.sv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354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svg"/><Relationship Id="rId5" Type="http://schemas.openxmlformats.org/officeDocument/2006/relationships/image" Target="../media/image13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314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Розробка стратегії модернізації Legacy-системи: Proof of Concept</a:t>
            </a:r>
            <a:endParaRPr lang="en-US" sz="445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84964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Дисципліна: Реінженерія програмного забезпечення</a:t>
            </a:r>
            <a:endParaRPr lang="en-US" sz="2200" dirty="0">
              <a:latin typeface="Bitter" panose="020B0604020202020204" charset="-52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55830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Роль: Lead Software Engineer / System Architect</a:t>
            </a:r>
            <a:endParaRPr lang="en-US" sz="2200" dirty="0">
              <a:latin typeface="Bitter" panose="020B0604020202020204" charset="-52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526696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Кейс: EduPlanner (Android / SQLite)</a:t>
            </a:r>
            <a:endParaRPr lang="en-US" sz="2200" dirty="0">
              <a:latin typeface="Bitter" panose="020B0604020202020204" charset="-52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975628"/>
            <a:ext cx="75564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uk-UA" sz="1400" dirty="0">
                <a:solidFill>
                  <a:srgbClr val="C2C4B5"/>
                </a:solidFill>
                <a:latin typeface="Bitter" panose="020B0604020202020204" charset="-52"/>
              </a:rPr>
              <a:t>Фанта Василь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uk-UA" sz="1400" dirty="0">
                <a:solidFill>
                  <a:srgbClr val="C2C4B5"/>
                </a:solidFill>
                <a:latin typeface="Bitter" panose="020B0604020202020204" charset="-52"/>
              </a:rPr>
              <a:t>ІПЗМПм-11</a:t>
            </a:r>
            <a:endParaRPr lang="en-US" sz="1400" dirty="0">
              <a:latin typeface="Bitter" panose="020B0604020202020204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BF9757-0C07-4449-A332-AE7B713B0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9101" y="512921"/>
            <a:ext cx="5376267" cy="466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План подальшого розвитку</a:t>
            </a:r>
            <a:endParaRPr lang="en-US" sz="290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39101" y="1258848"/>
            <a:ext cx="7838599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Для подальшого вдосконалення системи заплановані наступні кроки, які допоможуть підвищити її стабільність та функціональність.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5" name="Text 2"/>
          <p:cNvSpPr/>
          <p:nvPr/>
        </p:nvSpPr>
        <p:spPr>
          <a:xfrm>
            <a:off x="6139101" y="2065615"/>
            <a:ext cx="1864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Outfit Light" pitchFamily="34" charset="-122"/>
                <a:cs typeface="Outfit Light" pitchFamily="34" charset="-120"/>
              </a:rPr>
              <a:t>01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139101" y="2359700"/>
            <a:ext cx="783859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7" name="Text 4"/>
          <p:cNvSpPr/>
          <p:nvPr/>
        </p:nvSpPr>
        <p:spPr>
          <a:xfrm>
            <a:off x="6139101" y="2498646"/>
            <a:ext cx="2331482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Додати unit-тести</a:t>
            </a:r>
            <a:endParaRPr lang="en-US" sz="1800" dirty="0">
              <a:latin typeface="Bitter" panose="020B0604020202020204" charset="-52"/>
            </a:endParaRPr>
          </a:p>
        </p:txBody>
      </p:sp>
      <p:sp>
        <p:nvSpPr>
          <p:cNvPr id="8" name="Text 5"/>
          <p:cNvSpPr/>
          <p:nvPr/>
        </p:nvSpPr>
        <p:spPr>
          <a:xfrm>
            <a:off x="6139101" y="2901791"/>
            <a:ext cx="7838599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Розширити покриття unit-тестами для Service layer.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39101" y="3526512"/>
            <a:ext cx="1864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Outfit Light" pitchFamily="34" charset="-122"/>
                <a:cs typeface="Outfit Light" pitchFamily="34" charset="-120"/>
              </a:rPr>
              <a:t>02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139101" y="3820597"/>
            <a:ext cx="783859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1" name="Text 8"/>
          <p:cNvSpPr/>
          <p:nvPr/>
        </p:nvSpPr>
        <p:spPr>
          <a:xfrm>
            <a:off x="6139101" y="3959543"/>
            <a:ext cx="2331482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Додати транзакції</a:t>
            </a:r>
            <a:endParaRPr lang="en-US" sz="1800" dirty="0">
              <a:latin typeface="Bitter" panose="020B0604020202020204" charset="-5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139101" y="4362688"/>
            <a:ext cx="7838599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Впровадити транзакції при записі даних у БД для їх цілісності.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139101" y="4987409"/>
            <a:ext cx="1864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Outfit Light" pitchFamily="34" charset="-122"/>
                <a:cs typeface="Outfit Light" pitchFamily="34" charset="-120"/>
              </a:rPr>
              <a:t>03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139101" y="5281493"/>
            <a:ext cx="783859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5" name="Text 12"/>
          <p:cNvSpPr/>
          <p:nvPr/>
        </p:nvSpPr>
        <p:spPr>
          <a:xfrm>
            <a:off x="6139101" y="5420439"/>
            <a:ext cx="3692247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Уніфікувати обробку помилок</a:t>
            </a:r>
            <a:endParaRPr lang="en-US" sz="1800" dirty="0">
              <a:latin typeface="Bitter" panose="020B0604020202020204" charset="-5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139101" y="5823585"/>
            <a:ext cx="7838599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Створити єдиний механізм для обробки та логування помилок.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139101" y="6448306"/>
            <a:ext cx="1864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Outfit Light" pitchFamily="34" charset="-122"/>
                <a:cs typeface="Outfit Light" pitchFamily="34" charset="-120"/>
              </a:rPr>
              <a:t>04</a:t>
            </a:r>
            <a:endParaRPr lang="en-US" sz="1450" dirty="0">
              <a:latin typeface="Bitter" panose="020B0604020202020204" charset="-52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6139101" y="6742390"/>
            <a:ext cx="783859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9" name="Text 16"/>
          <p:cNvSpPr/>
          <p:nvPr/>
        </p:nvSpPr>
        <p:spPr>
          <a:xfrm>
            <a:off x="6139101" y="6881336"/>
            <a:ext cx="407539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Розширити перевірку конфліктів</a:t>
            </a:r>
            <a:endParaRPr lang="en-US" sz="1800" dirty="0">
              <a:latin typeface="Bitter" panose="020B0604020202020204" charset="-52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6139101" y="7284482"/>
            <a:ext cx="7838599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Вдосконалити правила для виявлення та вирішення конфліктів у розкладі.</a:t>
            </a:r>
            <a:endParaRPr lang="en-US" sz="1450" dirty="0">
              <a:latin typeface="Bitter" panose="020B0604020202020204" charset="-52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6578BA53-E67D-4D1A-A146-2049B98D1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92077D5C-8C3A-4C70-B0DD-BB26234B9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9584"/>
            <a:ext cx="575645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4601" y="1345486"/>
            <a:ext cx="7792283" cy="438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Проблема: Технічний борг Legacy-системи</a:t>
            </a:r>
            <a:endParaRPr lang="en-US" sz="275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4601" y="2047836"/>
            <a:ext cx="13401199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У системі формування розкладу були виявлені типові проблеми legacy-коду, що значно ускладнюють її підтримку та розвиток. Ці проблеми призводять до високого технічного боргу.</a:t>
            </a:r>
            <a:endParaRPr lang="en-US" sz="1350" dirty="0">
              <a:latin typeface="Bitter" panose="020B0604020202020204" charset="-52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14601" y="2807336"/>
            <a:ext cx="6612731" cy="1714500"/>
          </a:xfrm>
          <a:prstGeom prst="roundRect">
            <a:avLst>
              <a:gd name="adj" fmla="val 1537"/>
            </a:avLst>
          </a:prstGeom>
          <a:solidFill>
            <a:srgbClr val="3B3C3E"/>
          </a:solidFill>
          <a:ln/>
        </p:spPr>
      </p:sp>
      <p:sp>
        <p:nvSpPr>
          <p:cNvPr id="6" name="Shape 3"/>
          <p:cNvSpPr/>
          <p:nvPr/>
        </p:nvSpPr>
        <p:spPr>
          <a:xfrm>
            <a:off x="790218" y="2982953"/>
            <a:ext cx="526852" cy="526852"/>
          </a:xfrm>
          <a:prstGeom prst="roundRect">
            <a:avLst>
              <a:gd name="adj" fmla="val 17354182"/>
            </a:avLst>
          </a:prstGeom>
          <a:solidFill>
            <a:srgbClr val="9FA582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5117" y="3127852"/>
            <a:ext cx="237053" cy="23705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0218" y="3685422"/>
            <a:ext cx="3029426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Змішана відповідальність</a:t>
            </a:r>
            <a:endParaRPr lang="en-US" sz="1700" dirty="0">
              <a:latin typeface="Bitter" panose="020B0604020202020204" charset="-52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0218" y="4065231"/>
            <a:ext cx="6261497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Валідація, бізнес-логіка та робота з БД в одному методі.</a:t>
            </a:r>
            <a:endParaRPr lang="en-US" sz="1350" dirty="0">
              <a:latin typeface="Bitter" panose="020B0604020202020204" charset="-52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7402949" y="2807336"/>
            <a:ext cx="6612850" cy="1714500"/>
          </a:xfrm>
          <a:prstGeom prst="roundRect">
            <a:avLst>
              <a:gd name="adj" fmla="val 1537"/>
            </a:avLst>
          </a:prstGeom>
          <a:solidFill>
            <a:srgbClr val="3B3C3E"/>
          </a:solidFill>
          <a:ln/>
        </p:spPr>
      </p:sp>
      <p:sp>
        <p:nvSpPr>
          <p:cNvPr id="11" name="Shape 7"/>
          <p:cNvSpPr/>
          <p:nvPr/>
        </p:nvSpPr>
        <p:spPr>
          <a:xfrm>
            <a:off x="7578566" y="2982953"/>
            <a:ext cx="526852" cy="526852"/>
          </a:xfrm>
          <a:prstGeom prst="roundRect">
            <a:avLst>
              <a:gd name="adj" fmla="val 17354182"/>
            </a:avLst>
          </a:prstGeom>
          <a:solidFill>
            <a:srgbClr val="9FA582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23465" y="3127852"/>
            <a:ext cx="237053" cy="23705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78566" y="3685422"/>
            <a:ext cx="356830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Складність та нечитабельність</a:t>
            </a:r>
            <a:endParaRPr lang="en-US" sz="1700" dirty="0">
              <a:latin typeface="Bitter" panose="020B0604020202020204" charset="-52"/>
            </a:endParaRPr>
          </a:p>
        </p:txBody>
      </p:sp>
      <p:sp>
        <p:nvSpPr>
          <p:cNvPr id="14" name="Text 9"/>
          <p:cNvSpPr/>
          <p:nvPr/>
        </p:nvSpPr>
        <p:spPr>
          <a:xfrm>
            <a:off x="7578566" y="4065231"/>
            <a:ext cx="6261616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Висока складність коду, що робить його важким для розуміння.</a:t>
            </a:r>
            <a:endParaRPr lang="en-US" sz="1350" dirty="0">
              <a:latin typeface="Bitter" panose="020B0604020202020204" charset="-52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614601" y="4697453"/>
            <a:ext cx="6612731" cy="1714500"/>
          </a:xfrm>
          <a:prstGeom prst="roundRect">
            <a:avLst>
              <a:gd name="adj" fmla="val 1537"/>
            </a:avLst>
          </a:prstGeom>
          <a:solidFill>
            <a:srgbClr val="3B3C3E"/>
          </a:solidFill>
          <a:ln/>
        </p:spPr>
      </p:sp>
      <p:sp>
        <p:nvSpPr>
          <p:cNvPr id="16" name="Shape 11"/>
          <p:cNvSpPr/>
          <p:nvPr/>
        </p:nvSpPr>
        <p:spPr>
          <a:xfrm>
            <a:off x="790218" y="4873070"/>
            <a:ext cx="526852" cy="526852"/>
          </a:xfrm>
          <a:prstGeom prst="roundRect">
            <a:avLst>
              <a:gd name="adj" fmla="val 17354182"/>
            </a:avLst>
          </a:prstGeom>
          <a:solidFill>
            <a:srgbClr val="9FA582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5117" y="5017969"/>
            <a:ext cx="237053" cy="237053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90218" y="5575539"/>
            <a:ext cx="245125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Вразливі SQL-запити</a:t>
            </a:r>
            <a:endParaRPr lang="en-US" sz="1700" dirty="0">
              <a:latin typeface="Bitter" panose="020B0604020202020204" charset="-52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790218" y="5955348"/>
            <a:ext cx="6261497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Формування SQL-запитів через конкатенацію рядків.</a:t>
            </a:r>
            <a:endParaRPr lang="en-US" sz="1350" dirty="0">
              <a:latin typeface="Bitter" panose="020B0604020202020204" charset="-52"/>
            </a:endParaRPr>
          </a:p>
        </p:txBody>
      </p:sp>
      <p:sp>
        <p:nvSpPr>
          <p:cNvPr id="20" name="Shape 14"/>
          <p:cNvSpPr/>
          <p:nvPr/>
        </p:nvSpPr>
        <p:spPr>
          <a:xfrm>
            <a:off x="7402949" y="4697453"/>
            <a:ext cx="6612850" cy="1714500"/>
          </a:xfrm>
          <a:prstGeom prst="roundRect">
            <a:avLst>
              <a:gd name="adj" fmla="val 1537"/>
            </a:avLst>
          </a:prstGeom>
          <a:solidFill>
            <a:srgbClr val="3B3C3E"/>
          </a:solidFill>
          <a:ln/>
        </p:spPr>
      </p:sp>
      <p:sp>
        <p:nvSpPr>
          <p:cNvPr id="21" name="Shape 15"/>
          <p:cNvSpPr/>
          <p:nvPr/>
        </p:nvSpPr>
        <p:spPr>
          <a:xfrm>
            <a:off x="7578566" y="4873070"/>
            <a:ext cx="526852" cy="526852"/>
          </a:xfrm>
          <a:prstGeom prst="roundRect">
            <a:avLst>
              <a:gd name="adj" fmla="val 17354182"/>
            </a:avLst>
          </a:prstGeom>
          <a:solidFill>
            <a:srgbClr val="9FA582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23465" y="5017969"/>
            <a:ext cx="237053" cy="237053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578566" y="5575539"/>
            <a:ext cx="302668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Неможливість тестування</a:t>
            </a:r>
            <a:endParaRPr lang="en-US" sz="1700" dirty="0">
              <a:latin typeface="Bitter" panose="020B0604020202020204" charset="-52"/>
            </a:endParaRPr>
          </a:p>
        </p:txBody>
      </p:sp>
      <p:sp>
        <p:nvSpPr>
          <p:cNvPr id="24" name="Text 17"/>
          <p:cNvSpPr/>
          <p:nvPr/>
        </p:nvSpPr>
        <p:spPr>
          <a:xfrm>
            <a:off x="7578566" y="5955348"/>
            <a:ext cx="6261616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Відсутність unit-тестування без залежності від БД та UI.</a:t>
            </a:r>
            <a:endParaRPr lang="en-US" sz="1350" dirty="0">
              <a:latin typeface="Bitter" panose="020B0604020202020204" charset="-52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8D98A30-B9E4-4036-A352-4ACD89832C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93250" y="7669848"/>
            <a:ext cx="1937150" cy="4839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1788" y="591026"/>
            <a:ext cx="5777151" cy="501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До рефакторингу: "Як було"</a:t>
            </a:r>
            <a:endParaRPr lang="en-US" sz="315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51788" y="1393984"/>
            <a:ext cx="7738824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Legacy-реалізація демонструвала класичні антипатерни, які перешкоджали розвитку.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51788" y="2261949"/>
            <a:ext cx="451604" cy="451604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6" name="Text 3"/>
          <p:cNvSpPr/>
          <p:nvPr/>
        </p:nvSpPr>
        <p:spPr>
          <a:xfrm>
            <a:off x="1304131" y="2330887"/>
            <a:ext cx="2509361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Монолітний клас</a:t>
            </a:r>
            <a:endParaRPr lang="en-US" sz="1950" dirty="0">
              <a:latin typeface="Bitter" panose="020B0604020202020204" charset="-52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04131" y="2764988"/>
            <a:ext cx="7086481" cy="642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Один клас виконує всі функції, що порушує принцип єдиної відповідальності.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51788" y="3808690"/>
            <a:ext cx="451604" cy="451604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9" name="Text 6"/>
          <p:cNvSpPr/>
          <p:nvPr/>
        </p:nvSpPr>
        <p:spPr>
          <a:xfrm>
            <a:off x="1304131" y="3877628"/>
            <a:ext cx="4173260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Надлишкові умовні конструкції</a:t>
            </a:r>
            <a:endParaRPr lang="en-US" sz="1950" dirty="0">
              <a:latin typeface="Bitter" panose="020B0604020202020204" charset="-5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304131" y="4311729"/>
            <a:ext cx="7086481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Багато вкладених операторів </a:t>
            </a:r>
            <a:r>
              <a:rPr lang="en-US" sz="1550" dirty="0">
                <a:solidFill>
                  <a:srgbClr val="C2C4B5"/>
                </a:solidFill>
                <a:highlight>
                  <a:srgbClr val="292A2C"/>
                </a:highlight>
                <a:latin typeface="Bitter" panose="020B0604020202020204" charset="-52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 ускладнюють логіку та потік виконання.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51788" y="5041940"/>
            <a:ext cx="451604" cy="451604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12" name="Text 9"/>
          <p:cNvSpPr/>
          <p:nvPr/>
        </p:nvSpPr>
        <p:spPr>
          <a:xfrm>
            <a:off x="1304131" y="5110877"/>
            <a:ext cx="3094792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Строкові коди помилок</a:t>
            </a:r>
            <a:endParaRPr lang="en-US" sz="1950" dirty="0">
              <a:latin typeface="Bitter" panose="020B0604020202020204" charset="-5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304131" y="5544979"/>
            <a:ext cx="708648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Використання строкових кодів замість винятків для обробки помилок.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51788" y="6267569"/>
            <a:ext cx="451604" cy="451604"/>
          </a:xfrm>
          <a:prstGeom prst="roundRect">
            <a:avLst>
              <a:gd name="adj" fmla="val 6668"/>
            </a:avLst>
          </a:prstGeom>
          <a:solidFill>
            <a:srgbClr val="3B3C3E"/>
          </a:solidFill>
          <a:ln/>
        </p:spPr>
      </p:sp>
      <p:sp>
        <p:nvSpPr>
          <p:cNvPr id="15" name="Text 12"/>
          <p:cNvSpPr/>
          <p:nvPr/>
        </p:nvSpPr>
        <p:spPr>
          <a:xfrm>
            <a:off x="1304131" y="6336506"/>
            <a:ext cx="3949422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Жорстка залежність від SQLite</a:t>
            </a:r>
            <a:endParaRPr lang="en-US" sz="1950" dirty="0">
              <a:latin typeface="Bitter" panose="020B0604020202020204" charset="-5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304131" y="6770608"/>
            <a:ext cx="708648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Пряме з'єднання з базою даних, що робить код негнучким.</a:t>
            </a:r>
            <a:endParaRPr lang="en-US" sz="1550" dirty="0">
              <a:latin typeface="Bitter" panose="020B0604020202020204" charset="-52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32AE5BC-6F4F-426A-8944-AC248EFB3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3250" y="7486546"/>
            <a:ext cx="1937150" cy="7430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908" y="605314"/>
            <a:ext cx="5434846" cy="425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Рішення: Підхід до реінженерії</a:t>
            </a:r>
            <a:endParaRPr lang="en-US" sz="2650" dirty="0">
              <a:latin typeface="Bitter" panose="020B0604020202020204" charset="-52"/>
            </a:endParaRPr>
          </a:p>
        </p:txBody>
      </p:sp>
      <p:sp>
        <p:nvSpPr>
          <p:cNvPr id="3" name="Text 1"/>
          <p:cNvSpPr/>
          <p:nvPr/>
        </p:nvSpPr>
        <p:spPr>
          <a:xfrm>
            <a:off x="595908" y="1371481"/>
            <a:ext cx="13438584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Для модернізації системи було застосовано класичні підходи рефакторингу, спрямовані на зменшення зв’язності та підвищення підтримуваності коду.</a:t>
            </a:r>
            <a:endParaRPr lang="en-US" sz="1300" dirty="0">
              <a:latin typeface="Bitter" panose="020B0604020202020204" charset="-5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95908" y="1835348"/>
            <a:ext cx="681038" cy="1021556"/>
          </a:xfrm>
          <a:prstGeom prst="roundRect">
            <a:avLst>
              <a:gd name="adj" fmla="val 360008"/>
            </a:avLst>
          </a:prstGeom>
          <a:solidFill>
            <a:srgbClr val="3B3C3E"/>
          </a:solidFill>
          <a:ln/>
        </p:spPr>
      </p:sp>
      <p:sp>
        <p:nvSpPr>
          <p:cNvPr id="5" name="Text 3"/>
          <p:cNvSpPr/>
          <p:nvPr/>
        </p:nvSpPr>
        <p:spPr>
          <a:xfrm>
            <a:off x="808673" y="2186464"/>
            <a:ext cx="25538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1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6" name="Text 4"/>
          <p:cNvSpPr/>
          <p:nvPr/>
        </p:nvSpPr>
        <p:spPr>
          <a:xfrm>
            <a:off x="1447205" y="2005608"/>
            <a:ext cx="2303621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Separation of Concerns</a:t>
            </a:r>
            <a:endParaRPr lang="en-US" sz="1650" dirty="0">
              <a:latin typeface="Bitter" panose="020B0604020202020204" charset="-52"/>
            </a:endParaRPr>
          </a:p>
        </p:txBody>
      </p:sp>
      <p:sp>
        <p:nvSpPr>
          <p:cNvPr id="7" name="Text 5"/>
          <p:cNvSpPr/>
          <p:nvPr/>
        </p:nvSpPr>
        <p:spPr>
          <a:xfrm>
            <a:off x="1447205" y="2373868"/>
            <a:ext cx="12587288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Розділення відповідальностей для чіткості та модульності.</a:t>
            </a:r>
            <a:endParaRPr lang="en-US" sz="1300" dirty="0">
              <a:latin typeface="Bitter" panose="020B0604020202020204" charset="-5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95908" y="3027164"/>
            <a:ext cx="681038" cy="1021556"/>
          </a:xfrm>
          <a:prstGeom prst="roundRect">
            <a:avLst>
              <a:gd name="adj" fmla="val 360008"/>
            </a:avLst>
          </a:prstGeom>
          <a:solidFill>
            <a:srgbClr val="3B3C3E"/>
          </a:solidFill>
          <a:ln/>
        </p:spPr>
      </p:sp>
      <p:sp>
        <p:nvSpPr>
          <p:cNvPr id="9" name="Text 7"/>
          <p:cNvSpPr/>
          <p:nvPr/>
        </p:nvSpPr>
        <p:spPr>
          <a:xfrm>
            <a:off x="808673" y="3378279"/>
            <a:ext cx="25538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2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447205" y="3197423"/>
            <a:ext cx="2128242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Extract Method</a:t>
            </a:r>
            <a:endParaRPr lang="en-US" sz="1650" dirty="0">
              <a:latin typeface="Bitter" panose="020B0604020202020204" charset="-5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447205" y="3565684"/>
            <a:ext cx="12587288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Виділення окремих функцій у нові методи для покращення читабельності.</a:t>
            </a:r>
            <a:endParaRPr lang="en-US" sz="1300" dirty="0">
              <a:latin typeface="Bitter" panose="020B0604020202020204" charset="-5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95908" y="4218980"/>
            <a:ext cx="681038" cy="1021556"/>
          </a:xfrm>
          <a:prstGeom prst="roundRect">
            <a:avLst>
              <a:gd name="adj" fmla="val 360008"/>
            </a:avLst>
          </a:prstGeom>
          <a:solidFill>
            <a:srgbClr val="3B3C3E"/>
          </a:solidFill>
          <a:ln/>
        </p:spPr>
      </p:sp>
      <p:sp>
        <p:nvSpPr>
          <p:cNvPr id="13" name="Text 11"/>
          <p:cNvSpPr/>
          <p:nvPr/>
        </p:nvSpPr>
        <p:spPr>
          <a:xfrm>
            <a:off x="808673" y="4570095"/>
            <a:ext cx="25538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3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447205" y="4389239"/>
            <a:ext cx="3568779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Replace Error Codes with Exceptions</a:t>
            </a:r>
            <a:endParaRPr lang="en-US" sz="1650" dirty="0">
              <a:latin typeface="Bitter" panose="020B0604020202020204" charset="-5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447205" y="4757499"/>
            <a:ext cx="12587288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Заміна кодів помилок на винятки для коректної обробки нештатних ситуацій.</a:t>
            </a:r>
            <a:endParaRPr lang="en-US" sz="1300" dirty="0">
              <a:latin typeface="Bitter" panose="020B0604020202020204" charset="-5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595908" y="5410795"/>
            <a:ext cx="681038" cy="1021556"/>
          </a:xfrm>
          <a:prstGeom prst="roundRect">
            <a:avLst>
              <a:gd name="adj" fmla="val 360008"/>
            </a:avLst>
          </a:prstGeom>
          <a:solidFill>
            <a:srgbClr val="3B3C3E"/>
          </a:solidFill>
          <a:ln/>
        </p:spPr>
      </p:sp>
      <p:sp>
        <p:nvSpPr>
          <p:cNvPr id="17" name="Text 15"/>
          <p:cNvSpPr/>
          <p:nvPr/>
        </p:nvSpPr>
        <p:spPr>
          <a:xfrm>
            <a:off x="808673" y="5761911"/>
            <a:ext cx="25538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4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447205" y="5581055"/>
            <a:ext cx="2128242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Parameterized SQL</a:t>
            </a:r>
            <a:endParaRPr lang="en-US" sz="1650" dirty="0">
              <a:latin typeface="Bitter" panose="020B0604020202020204" charset="-5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447205" y="5949315"/>
            <a:ext cx="12587288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Використання параметризованих запитів для безпеки та ефективності.</a:t>
            </a:r>
            <a:endParaRPr lang="en-US" sz="1300" dirty="0">
              <a:latin typeface="Bitter" panose="020B0604020202020204" charset="-5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95908" y="6602611"/>
            <a:ext cx="681038" cy="1021556"/>
          </a:xfrm>
          <a:prstGeom prst="roundRect">
            <a:avLst>
              <a:gd name="adj" fmla="val 360008"/>
            </a:avLst>
          </a:prstGeom>
          <a:solidFill>
            <a:srgbClr val="3B3C3E"/>
          </a:solidFill>
          <a:ln/>
        </p:spPr>
      </p:sp>
      <p:sp>
        <p:nvSpPr>
          <p:cNvPr id="21" name="Text 19"/>
          <p:cNvSpPr/>
          <p:nvPr/>
        </p:nvSpPr>
        <p:spPr>
          <a:xfrm>
            <a:off x="808673" y="6953726"/>
            <a:ext cx="25538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5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447205" y="6772870"/>
            <a:ext cx="2128242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Domain Model</a:t>
            </a:r>
            <a:endParaRPr lang="en-US" sz="1650" dirty="0">
              <a:latin typeface="Bitter" panose="020B0604020202020204" charset="-5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447205" y="7141131"/>
            <a:ext cx="12587288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Впровадження доменної моделі для кращої організації даних.</a:t>
            </a:r>
            <a:endParaRPr lang="en-US" sz="1300" dirty="0">
              <a:latin typeface="Bitter" panose="020B0604020202020204" charset="-52"/>
            </a:endParaRP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E153833-27AE-4BCB-92EC-137336712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43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009" y="533995"/>
            <a:ext cx="6324481" cy="485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Після рефакторингу: "Як стало"</a:t>
            </a:r>
            <a:endParaRPr lang="en-US" sz="305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66009" y="1310640"/>
            <a:ext cx="7784783" cy="931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Після рефакторингу система була реструктуризована на логічні, добре-визначені шари, що зробило код значно простішим, читабельнішим та готовим до тестування.</a:t>
            </a:r>
            <a:endParaRPr lang="en-US" sz="1500" dirty="0">
              <a:latin typeface="Bitter" panose="020B0604020202020204" charset="-52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166009" y="2460903"/>
            <a:ext cx="7784783" cy="1164312"/>
          </a:xfrm>
          <a:prstGeom prst="roundRect">
            <a:avLst>
              <a:gd name="adj" fmla="val 9424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43149" y="2460903"/>
            <a:ext cx="91440" cy="1164312"/>
          </a:xfrm>
          <a:prstGeom prst="roundRect">
            <a:avLst>
              <a:gd name="adj" fmla="val 31854"/>
            </a:avLst>
          </a:prstGeom>
          <a:solidFill>
            <a:srgbClr val="9FA582"/>
          </a:solidFill>
          <a:ln/>
        </p:spPr>
      </p:sp>
      <p:sp>
        <p:nvSpPr>
          <p:cNvPr id="7" name="Text 4"/>
          <p:cNvSpPr/>
          <p:nvPr/>
        </p:nvSpPr>
        <p:spPr>
          <a:xfrm>
            <a:off x="6451521" y="2677835"/>
            <a:ext cx="2427208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Service layer</a:t>
            </a:r>
            <a:endParaRPr lang="en-US" sz="1900" dirty="0">
              <a:latin typeface="Bitter" panose="020B0604020202020204" charset="-52"/>
            </a:endParaRPr>
          </a:p>
        </p:txBody>
      </p:sp>
      <p:sp>
        <p:nvSpPr>
          <p:cNvPr id="8" name="Text 5"/>
          <p:cNvSpPr/>
          <p:nvPr/>
        </p:nvSpPr>
        <p:spPr>
          <a:xfrm>
            <a:off x="6451521" y="3097649"/>
            <a:ext cx="7282339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Інкапсулює основну бізнес-логіку.</a:t>
            </a:r>
            <a:endParaRPr lang="en-US" sz="1500" dirty="0">
              <a:latin typeface="Bitter" panose="020B0604020202020204" charset="-52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166009" y="3819287"/>
            <a:ext cx="7784783" cy="1164312"/>
          </a:xfrm>
          <a:prstGeom prst="roundRect">
            <a:avLst>
              <a:gd name="adj" fmla="val 9424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143149" y="3819287"/>
            <a:ext cx="91440" cy="1164312"/>
          </a:xfrm>
          <a:prstGeom prst="roundRect">
            <a:avLst>
              <a:gd name="adj" fmla="val 31854"/>
            </a:avLst>
          </a:prstGeom>
          <a:solidFill>
            <a:srgbClr val="9FA582"/>
          </a:solidFill>
          <a:ln/>
        </p:spPr>
      </p:sp>
      <p:sp>
        <p:nvSpPr>
          <p:cNvPr id="11" name="Text 8"/>
          <p:cNvSpPr/>
          <p:nvPr/>
        </p:nvSpPr>
        <p:spPr>
          <a:xfrm>
            <a:off x="6451521" y="4036219"/>
            <a:ext cx="2427208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Repository layer</a:t>
            </a:r>
            <a:endParaRPr lang="en-US" sz="1900" dirty="0">
              <a:latin typeface="Bitter" panose="020B0604020202020204" charset="-5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451521" y="4456033"/>
            <a:ext cx="7282339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Забезпечує доступ до даних SQLite.</a:t>
            </a:r>
            <a:endParaRPr lang="en-US" sz="1500" dirty="0">
              <a:latin typeface="Bitter" panose="020B0604020202020204" charset="-52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166009" y="5177671"/>
            <a:ext cx="7784783" cy="1164312"/>
          </a:xfrm>
          <a:prstGeom prst="roundRect">
            <a:avLst>
              <a:gd name="adj" fmla="val 9424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143149" y="5177671"/>
            <a:ext cx="91440" cy="1164312"/>
          </a:xfrm>
          <a:prstGeom prst="roundRect">
            <a:avLst>
              <a:gd name="adj" fmla="val 31854"/>
            </a:avLst>
          </a:prstGeom>
          <a:solidFill>
            <a:srgbClr val="9FA582"/>
          </a:solidFill>
          <a:ln/>
        </p:spPr>
      </p:sp>
      <p:sp>
        <p:nvSpPr>
          <p:cNvPr id="15" name="Text 12"/>
          <p:cNvSpPr/>
          <p:nvPr/>
        </p:nvSpPr>
        <p:spPr>
          <a:xfrm>
            <a:off x="6451521" y="5394603"/>
            <a:ext cx="2427208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Domain models</a:t>
            </a:r>
            <a:endParaRPr lang="en-US" sz="1900" dirty="0">
              <a:latin typeface="Bitter" panose="020B0604020202020204" charset="-5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451521" y="5814417"/>
            <a:ext cx="7282339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Визначають структуру даних та відносин.</a:t>
            </a:r>
            <a:endParaRPr lang="en-US" sz="1500" dirty="0">
              <a:latin typeface="Bitter" panose="020B0604020202020204" charset="-52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166009" y="6536055"/>
            <a:ext cx="7784783" cy="1164312"/>
          </a:xfrm>
          <a:prstGeom prst="roundRect">
            <a:avLst>
              <a:gd name="adj" fmla="val 9424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143149" y="6536055"/>
            <a:ext cx="91440" cy="1164312"/>
          </a:xfrm>
          <a:prstGeom prst="roundRect">
            <a:avLst>
              <a:gd name="adj" fmla="val 31854"/>
            </a:avLst>
          </a:prstGeom>
          <a:solidFill>
            <a:srgbClr val="9FA582"/>
          </a:solidFill>
          <a:ln/>
        </p:spPr>
      </p:sp>
      <p:sp>
        <p:nvSpPr>
          <p:cNvPr id="19" name="Text 16"/>
          <p:cNvSpPr/>
          <p:nvPr/>
        </p:nvSpPr>
        <p:spPr>
          <a:xfrm>
            <a:off x="6451521" y="6752987"/>
            <a:ext cx="2427208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Exceptions</a:t>
            </a:r>
            <a:endParaRPr lang="en-US" sz="1900" dirty="0">
              <a:latin typeface="Bitter" panose="020B0604020202020204" charset="-52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6451521" y="7172801"/>
            <a:ext cx="7282339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anose="020B0604020202020204" charset="-52"/>
                <a:ea typeface="Bitter" pitchFamily="34" charset="-122"/>
                <a:cs typeface="Bitter" pitchFamily="34" charset="-120"/>
              </a:rPr>
              <a:t>Стандартизована обробка помилок у всій системі.</a:t>
            </a:r>
            <a:endParaRPr lang="en-US" sz="1500" dirty="0">
              <a:latin typeface="Bitter" panose="020B0604020202020204" charset="-52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BE8DB1A-17AB-40D8-B5DB-83E79C96D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570" y="442079"/>
            <a:ext cx="599193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Порівняння архітектур AS-IS / TO-BE</a:t>
            </a:r>
            <a:endParaRPr lang="en-US" sz="2500" dirty="0">
              <a:latin typeface="Bitter" panose="020B0604020202020204" charset="-52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90492" y="1743591"/>
            <a:ext cx="2468047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AS-IS: Висока зв’язність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5" name="Text 2"/>
          <p:cNvSpPr/>
          <p:nvPr/>
        </p:nvSpPr>
        <p:spPr>
          <a:xfrm>
            <a:off x="562570" y="8414980"/>
            <a:ext cx="6556534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Монолітна структура, де відповідальності переплетені, що ускладнює зміни.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7701796" y="1743591"/>
            <a:ext cx="4232910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TO-BE: </a:t>
            </a:r>
            <a:r>
              <a:rPr lang="en-US" sz="1550" b="1" dirty="0" err="1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Модульність</a:t>
            </a:r>
            <a:r>
              <a:rPr lang="en-US" sz="1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 </a:t>
            </a:r>
            <a:r>
              <a:rPr lang="en-US" sz="1550" b="1" dirty="0" err="1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та</a:t>
            </a:r>
            <a:r>
              <a:rPr lang="en-US" sz="1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 </a:t>
            </a:r>
            <a:r>
              <a:rPr lang="en-US" sz="1550" b="1" dirty="0" err="1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масштабованість</a:t>
            </a:r>
            <a:endParaRPr lang="en-US" sz="1550" dirty="0">
              <a:latin typeface="Bitter" panose="020B0604020202020204" charset="-52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18916" y="8414980"/>
            <a:ext cx="6556534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Чітко визначені шари зі слабкою зв’язністю, що спрощує підтримку та масштабування.</a:t>
            </a:r>
            <a:endParaRPr lang="en-US" sz="12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B3D089-02BD-41FD-90C2-3BC4974B5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1650" y="7610634"/>
            <a:ext cx="1937150" cy="61896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54DFCBF-ADF5-46B7-8309-1920C9DED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8916" y="2572047"/>
            <a:ext cx="6172200" cy="41148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5DC1C47-2947-457B-B81B-9612B4AC66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08" y="2572046"/>
            <a:ext cx="6172201" cy="411480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167" y="450413"/>
            <a:ext cx="8273772" cy="409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Результати: Метрики якості після рефакторингу</a:t>
            </a:r>
            <a:endParaRPr lang="en-US" sz="2550" dirty="0">
              <a:latin typeface="Bitter" panose="020B0604020202020204" charset="-52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3167" y="8922544"/>
            <a:ext cx="13484066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Технічний борг було значно зменшено, а код підготовлено до подальшого розвитку та автоматизованого тестування.</a:t>
            </a:r>
            <a:endParaRPr lang="en-US" sz="12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795C074-3CA8-4946-A6A7-23540AC5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  <p:graphicFrame>
        <p:nvGraphicFramePr>
          <p:cNvPr id="12" name="Діаграма 11">
            <a:extLst>
              <a:ext uri="{FF2B5EF4-FFF2-40B4-BE49-F238E27FC236}">
                <a16:creationId xmlns:a16="http://schemas.microsoft.com/office/drawing/2014/main" id="{391EB135-3BD0-480C-8406-481FE80A26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1449203"/>
              </p:ext>
            </p:extLst>
          </p:nvPr>
        </p:nvGraphicFramePr>
        <p:xfrm>
          <a:off x="2438400" y="1266627"/>
          <a:ext cx="9753600" cy="650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709" y="567809"/>
            <a:ext cx="7698581" cy="1032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Ключове архітектурне рішення (ADR)</a:t>
            </a:r>
            <a:endParaRPr lang="en-US" sz="325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2709" y="1910001"/>
            <a:ext cx="7698581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Вирішальним кроком у модернізації стало відокремлення роботи з SQLite та ізоляція бізнес-логіки.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2709" y="3112532"/>
            <a:ext cx="3746063" cy="2182892"/>
          </a:xfrm>
          <a:prstGeom prst="roundRect">
            <a:avLst>
              <a:gd name="adj" fmla="val 5027"/>
            </a:avLst>
          </a:prstGeom>
          <a:solidFill>
            <a:srgbClr val="1C1D1F"/>
          </a:solidFill>
          <a:ln/>
        </p:spPr>
      </p:sp>
      <p:sp>
        <p:nvSpPr>
          <p:cNvPr id="6" name="Shape 3"/>
          <p:cNvSpPr/>
          <p:nvPr/>
        </p:nvSpPr>
        <p:spPr>
          <a:xfrm>
            <a:off x="722709" y="3089672"/>
            <a:ext cx="3746063" cy="91440"/>
          </a:xfrm>
          <a:prstGeom prst="roundRect">
            <a:avLst>
              <a:gd name="adj" fmla="val 33876"/>
            </a:avLst>
          </a:prstGeom>
          <a:solidFill>
            <a:srgbClr val="9FA582"/>
          </a:solidFill>
          <a:ln/>
        </p:spPr>
      </p:sp>
      <p:sp>
        <p:nvSpPr>
          <p:cNvPr id="7" name="Shape 4"/>
          <p:cNvSpPr/>
          <p:nvPr/>
        </p:nvSpPr>
        <p:spPr>
          <a:xfrm>
            <a:off x="2285940" y="2802850"/>
            <a:ext cx="619482" cy="619482"/>
          </a:xfrm>
          <a:prstGeom prst="roundRect">
            <a:avLst>
              <a:gd name="adj" fmla="val 147607"/>
            </a:avLst>
          </a:prstGeom>
          <a:solidFill>
            <a:srgbClr val="9FA58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71797" y="2988707"/>
            <a:ext cx="247769" cy="2477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2024" y="3628787"/>
            <a:ext cx="2797612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Винесення Repository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10" name="Text 6"/>
          <p:cNvSpPr/>
          <p:nvPr/>
        </p:nvSpPr>
        <p:spPr>
          <a:xfrm>
            <a:off x="952024" y="4075271"/>
            <a:ext cx="3287435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Відповідальність за доступ до даних тепер лежить на Repository layer.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4675227" y="3112532"/>
            <a:ext cx="3746063" cy="2182892"/>
          </a:xfrm>
          <a:prstGeom prst="roundRect">
            <a:avLst>
              <a:gd name="adj" fmla="val 5027"/>
            </a:avLst>
          </a:prstGeom>
          <a:solidFill>
            <a:srgbClr val="1C1D1F"/>
          </a:solidFill>
          <a:ln/>
        </p:spPr>
      </p:sp>
      <p:sp>
        <p:nvSpPr>
          <p:cNvPr id="12" name="Shape 8"/>
          <p:cNvSpPr/>
          <p:nvPr/>
        </p:nvSpPr>
        <p:spPr>
          <a:xfrm>
            <a:off x="4675227" y="3089672"/>
            <a:ext cx="3746063" cy="91440"/>
          </a:xfrm>
          <a:prstGeom prst="roundRect">
            <a:avLst>
              <a:gd name="adj" fmla="val 33876"/>
            </a:avLst>
          </a:prstGeom>
          <a:solidFill>
            <a:srgbClr val="9FA582"/>
          </a:solidFill>
          <a:ln/>
        </p:spPr>
      </p:sp>
      <p:sp>
        <p:nvSpPr>
          <p:cNvPr id="13" name="Shape 9"/>
          <p:cNvSpPr/>
          <p:nvPr/>
        </p:nvSpPr>
        <p:spPr>
          <a:xfrm>
            <a:off x="6238458" y="2802850"/>
            <a:ext cx="619482" cy="619482"/>
          </a:xfrm>
          <a:prstGeom prst="roundRect">
            <a:avLst>
              <a:gd name="adj" fmla="val 147607"/>
            </a:avLst>
          </a:prstGeom>
          <a:solidFill>
            <a:srgbClr val="9FA582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24315" y="2988707"/>
            <a:ext cx="247769" cy="24776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4904542" y="3628787"/>
            <a:ext cx="2997398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Ізоляція бізнес-логіки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4904542" y="4075271"/>
            <a:ext cx="3287435" cy="990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Service layer містить чисту бізнес-логіку, незалежну від деталей зберігання.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722709" y="5811560"/>
            <a:ext cx="7698581" cy="1852613"/>
          </a:xfrm>
          <a:prstGeom prst="roundRect">
            <a:avLst>
              <a:gd name="adj" fmla="val 5923"/>
            </a:avLst>
          </a:prstGeom>
          <a:solidFill>
            <a:srgbClr val="1C1D1F"/>
          </a:solidFill>
          <a:ln/>
        </p:spPr>
      </p:sp>
      <p:sp>
        <p:nvSpPr>
          <p:cNvPr id="18" name="Shape 13"/>
          <p:cNvSpPr/>
          <p:nvPr/>
        </p:nvSpPr>
        <p:spPr>
          <a:xfrm>
            <a:off x="722709" y="5788700"/>
            <a:ext cx="7698581" cy="91440"/>
          </a:xfrm>
          <a:prstGeom prst="roundRect">
            <a:avLst>
              <a:gd name="adj" fmla="val 33876"/>
            </a:avLst>
          </a:prstGeom>
          <a:solidFill>
            <a:srgbClr val="9FA582"/>
          </a:solidFill>
          <a:ln/>
        </p:spPr>
      </p:sp>
      <p:sp>
        <p:nvSpPr>
          <p:cNvPr id="19" name="Shape 14"/>
          <p:cNvSpPr/>
          <p:nvPr/>
        </p:nvSpPr>
        <p:spPr>
          <a:xfrm>
            <a:off x="4262259" y="5501878"/>
            <a:ext cx="619482" cy="619482"/>
          </a:xfrm>
          <a:prstGeom prst="roundRect">
            <a:avLst>
              <a:gd name="adj" fmla="val 147607"/>
            </a:avLst>
          </a:prstGeom>
          <a:solidFill>
            <a:srgbClr val="9FA582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8115" y="5687735"/>
            <a:ext cx="247769" cy="24776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52024" y="6327815"/>
            <a:ext cx="2581275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>
                <a:solidFill>
                  <a:srgbClr val="C2C4B5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Переваги</a:t>
            </a:r>
            <a:endParaRPr lang="en-US" sz="2000" dirty="0">
              <a:latin typeface="Bitter" panose="020B0604020202020204" charset="-52"/>
            </a:endParaRPr>
          </a:p>
        </p:txBody>
      </p:sp>
      <p:sp>
        <p:nvSpPr>
          <p:cNvPr id="22" name="Text 16"/>
          <p:cNvSpPr/>
          <p:nvPr/>
        </p:nvSpPr>
        <p:spPr>
          <a:xfrm>
            <a:off x="952024" y="6774299"/>
            <a:ext cx="7239953" cy="660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Простіша підтримка, можливість unit-тестування та значне зменшення зв’язності.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0451" y="1504831"/>
            <a:ext cx="6257925" cy="541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Якість та DevOps: Концепція</a:t>
            </a:r>
            <a:endParaRPr lang="en-US" sz="3400" dirty="0">
              <a:latin typeface="Bitter" panose="020B0604020202020204" charset="-52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0451" y="2371011"/>
            <a:ext cx="13114258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Стратегія забезпечує високу якість коду та ефективний процес розробки.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0451" y="3177659"/>
            <a:ext cx="3594735" cy="406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Стратегія тестування</a:t>
            </a:r>
            <a:endParaRPr lang="en-US" sz="2550" dirty="0">
              <a:latin typeface="Bitter" panose="020B0604020202020204" charset="-52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0451" y="3800356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Unit-тести: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Для бізнес-логіки.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0451" y="4222552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Integration-тести: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Для взаємодії Repository + SQLite.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0451" y="4644747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Manual/UI: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Перевірка користувацького інтерфейсу.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79400" y="3177659"/>
            <a:ext cx="3248978" cy="406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1E5CD"/>
                </a:solidFill>
                <a:latin typeface="Bitter" panose="020B0604020202020204" charset="-52"/>
                <a:ea typeface="Outfit Bold" pitchFamily="34" charset="-122"/>
                <a:cs typeface="Outfit Bold" pitchFamily="34" charset="-120"/>
              </a:rPr>
              <a:t>CI/CD (концепт)</a:t>
            </a:r>
            <a:endParaRPr lang="en-US" sz="2550" dirty="0">
              <a:latin typeface="Bitter" panose="020B0604020202020204" charset="-5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579400" y="3800356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Build: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Автоматична збірка проєкту.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79400" y="4222552"/>
            <a:ext cx="6292929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Static checks: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Перевірка коду на відповідність стандартам.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79400" y="4991219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Unit tests: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Автоматичний запуск unit-тестів.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79400" y="5413415"/>
            <a:ext cx="6292929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Merge у main:</a:t>
            </a:r>
            <a:r>
              <a:rPr lang="en-US" sz="17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Інтеграція змін у основну гілку.</a:t>
            </a:r>
            <a:endParaRPr lang="en-US" sz="17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6E7531E-B1CA-4820-9945-DF4816CE7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1650" y="7486546"/>
            <a:ext cx="1937150" cy="7430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597</Words>
  <Application>Microsoft Office PowerPoint</Application>
  <PresentationFormat>Довільний</PresentationFormat>
  <Paragraphs>103</Paragraphs>
  <Slides>10</Slides>
  <Notes>10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4" baseType="lpstr">
      <vt:lpstr>Arial</vt:lpstr>
      <vt:lpstr>Calibri</vt:lpstr>
      <vt:lpstr>Bitter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subject/>
  <dc:creator>Vasil Fanta</dc:creator>
  <cp:lastModifiedBy>Vasil Fanta</cp:lastModifiedBy>
  <cp:revision>3</cp:revision>
  <dcterms:created xsi:type="dcterms:W3CDTF">2025-12-16T20:39:59Z</dcterms:created>
  <dcterms:modified xsi:type="dcterms:W3CDTF">2025-12-16T20:55:52Z</dcterms:modified>
</cp:coreProperties>
</file>